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Poppins Medium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DE3FBE-3A08-44FF-A3B8-13E03A33BE61}">
  <a:tblStyle styleId="{14DE3FBE-3A08-44FF-A3B8-13E03A33BE6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Medium-bold.fntdata"/><Relationship Id="rId11" Type="http://schemas.openxmlformats.org/officeDocument/2006/relationships/slide" Target="slides/slide5.xml"/><Relationship Id="rId22" Type="http://schemas.openxmlformats.org/officeDocument/2006/relationships/font" Target="fonts/PoppinsMedium-boldItalic.fntdata"/><Relationship Id="rId10" Type="http://schemas.openxmlformats.org/officeDocument/2006/relationships/slide" Target="slides/slide4.xml"/><Relationship Id="rId21" Type="http://schemas.openxmlformats.org/officeDocument/2006/relationships/font" Target="fonts/PoppinsMedium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PoppinsMedium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050400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0510" y="379610"/>
            <a:ext cx="7014016" cy="148073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2286000" y="2389894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PT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Partrocinadores:Promotor:Parceiros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700" y="1397833"/>
            <a:ext cx="7607298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675" y="4335975"/>
            <a:ext cx="8226374" cy="7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9287" y="342668"/>
            <a:ext cx="2330789" cy="49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913" y="4344975"/>
            <a:ext cx="7695076" cy="7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/>
          <p:nvPr>
            <p:ph idx="2" type="pic"/>
          </p:nvPr>
        </p:nvSpPr>
        <p:spPr>
          <a:xfrm>
            <a:off x="300050" y="938150"/>
            <a:ext cx="8524800" cy="3344700"/>
          </a:xfrm>
          <a:prstGeom prst="rect">
            <a:avLst/>
          </a:prstGeom>
          <a:noFill/>
          <a:ln>
            <a:noFill/>
          </a:ln>
        </p:spPr>
      </p:sp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9287" y="342668"/>
            <a:ext cx="2330789" cy="49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913" y="4344975"/>
            <a:ext cx="7695076" cy="7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299287" y="1504277"/>
            <a:ext cx="85446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/>
        </p:nvSpPr>
        <p:spPr>
          <a:xfrm>
            <a:off x="299288" y="3327542"/>
            <a:ext cx="8470800" cy="21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t/>
            </a:r>
            <a:endParaRPr b="0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299638" y="2768088"/>
            <a:ext cx="8544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9287" y="342667"/>
            <a:ext cx="2330789" cy="49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875" y="4335975"/>
            <a:ext cx="8226374" cy="7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21002" y="303512"/>
            <a:ext cx="2603837" cy="3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038" y="303512"/>
            <a:ext cx="3797975" cy="33156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type="title"/>
          </p:nvPr>
        </p:nvSpPr>
        <p:spPr>
          <a:xfrm>
            <a:off x="299287" y="3223728"/>
            <a:ext cx="8544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299287" y="2098587"/>
            <a:ext cx="8544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287" y="342668"/>
            <a:ext cx="2330789" cy="49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913" y="4344975"/>
            <a:ext cx="7695076" cy="7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00038" y="1009772"/>
            <a:ext cx="83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299287" y="1867022"/>
            <a:ext cx="4198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299287" y="2346844"/>
            <a:ext cx="4198200" cy="18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6" name="Google Shape;36;p5"/>
          <p:cNvSpPr txBox="1"/>
          <p:nvPr>
            <p:ph idx="3" type="body"/>
          </p:nvPr>
        </p:nvSpPr>
        <p:spPr>
          <a:xfrm>
            <a:off x="4645026" y="1867022"/>
            <a:ext cx="4198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5"/>
          <p:cNvSpPr txBox="1"/>
          <p:nvPr>
            <p:ph idx="4" type="body"/>
          </p:nvPr>
        </p:nvSpPr>
        <p:spPr>
          <a:xfrm>
            <a:off x="4645026" y="2346844"/>
            <a:ext cx="4198800" cy="18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9287" y="342668"/>
            <a:ext cx="2330789" cy="49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913" y="4344975"/>
            <a:ext cx="7695076" cy="7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ctrTitle"/>
          </p:nvPr>
        </p:nvSpPr>
        <p:spPr>
          <a:xfrm>
            <a:off x="299287" y="1046559"/>
            <a:ext cx="8544600" cy="21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/>
        </p:nvSpPr>
        <p:spPr>
          <a:xfrm>
            <a:off x="299288" y="3327542"/>
            <a:ext cx="8470800" cy="21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t/>
            </a:r>
            <a:endParaRPr b="0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300025" y="2448925"/>
            <a:ext cx="8544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2">
            <a:alphaModFix/>
          </a:blip>
          <a:srcRect b="-11854" l="0" r="52907" t="0"/>
          <a:stretch/>
        </p:blipFill>
        <p:spPr>
          <a:xfrm>
            <a:off x="6491757" y="280471"/>
            <a:ext cx="1473223" cy="45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287" y="342667"/>
            <a:ext cx="2330789" cy="49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875" y="4335975"/>
            <a:ext cx="8226374" cy="7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299287" y="987069"/>
            <a:ext cx="3166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3575050" y="987069"/>
            <a:ext cx="52497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299287" y="1858607"/>
            <a:ext cx="3166200" cy="23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9287" y="342668"/>
            <a:ext cx="2330789" cy="49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913" y="4344975"/>
            <a:ext cx="7695076" cy="7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idx="1" type="body"/>
          </p:nvPr>
        </p:nvSpPr>
        <p:spPr>
          <a:xfrm>
            <a:off x="300038" y="1840438"/>
            <a:ext cx="4195800" cy="23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" name="Google Shape;58;p8"/>
          <p:cNvSpPr txBox="1"/>
          <p:nvPr>
            <p:ph idx="2" type="body"/>
          </p:nvPr>
        </p:nvSpPr>
        <p:spPr>
          <a:xfrm>
            <a:off x="4648200" y="1840438"/>
            <a:ext cx="4176600" cy="23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9" name="Google Shape;59;p8"/>
          <p:cNvSpPr txBox="1"/>
          <p:nvPr/>
        </p:nvSpPr>
        <p:spPr>
          <a:xfrm>
            <a:off x="300037" y="1009772"/>
            <a:ext cx="85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i="0" lang="pt-PT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9287" y="342668"/>
            <a:ext cx="2330789" cy="49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913" y="4344975"/>
            <a:ext cx="7695076" cy="7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299286" y="3210906"/>
            <a:ext cx="85257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299286" y="2085765"/>
            <a:ext cx="8525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9287" y="342668"/>
            <a:ext cx="2330789" cy="49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913" y="4344975"/>
            <a:ext cx="7695076" cy="7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300038" y="1009772"/>
            <a:ext cx="83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9287" y="342668"/>
            <a:ext cx="2330789" cy="49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913" y="4344975"/>
            <a:ext cx="7695076" cy="7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36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PT">
                <a:solidFill>
                  <a:srgbClr val="FFFFFF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/>
          <p:nvPr/>
        </p:nvSpPr>
        <p:spPr>
          <a:xfrm>
            <a:off x="5667000" y="2505850"/>
            <a:ext cx="391800" cy="29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"/>
          <p:cNvSpPr/>
          <p:nvPr/>
        </p:nvSpPr>
        <p:spPr>
          <a:xfrm>
            <a:off x="5137975" y="2470975"/>
            <a:ext cx="472200" cy="32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2"/>
          <p:cNvSpPr/>
          <p:nvPr/>
        </p:nvSpPr>
        <p:spPr>
          <a:xfrm>
            <a:off x="5021875" y="1656000"/>
            <a:ext cx="1041300" cy="10668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2"/>
          <p:cNvSpPr txBox="1"/>
          <p:nvPr>
            <p:ph type="title"/>
          </p:nvPr>
        </p:nvSpPr>
        <p:spPr>
          <a:xfrm>
            <a:off x="2862888" y="84297"/>
            <a:ext cx="83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lang="pt-PT" sz="2800"/>
              <a:t>Comparação com Modelo Tradicional</a:t>
            </a:r>
            <a:endParaRPr b="0" sz="2800"/>
          </a:p>
        </p:txBody>
      </p:sp>
      <p:cxnSp>
        <p:nvCxnSpPr>
          <p:cNvPr id="230" name="Google Shape;230;p22"/>
          <p:cNvCxnSpPr/>
          <p:nvPr/>
        </p:nvCxnSpPr>
        <p:spPr>
          <a:xfrm>
            <a:off x="3238400" y="741575"/>
            <a:ext cx="1041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" name="Google Shape;23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graphicFrame>
        <p:nvGraphicFramePr>
          <p:cNvPr id="232" name="Google Shape;232;p22"/>
          <p:cNvGraphicFramePr/>
          <p:nvPr/>
        </p:nvGraphicFramePr>
        <p:xfrm>
          <a:off x="723900" y="120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{14DE3FBE-3A08-44FF-A3B8-13E03A33BE61}</a:tableStyleId>
              </a:tblPr>
              <a:tblGrid>
                <a:gridCol w="2217125"/>
                <a:gridCol w="1643750"/>
                <a:gridCol w="1930425"/>
                <a:gridCol w="20106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cap="none" strike="noStrike"/>
                        <a:t>Baixo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cap="none" strike="noStrike"/>
                        <a:t>Médio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cap="none" strike="noStrike"/>
                        <a:t>         Elevado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cap="none" strike="noStrike"/>
                        <a:t>Tempo de Espera (%)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418%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cap="none" strike="noStrike">
                          <a:solidFill>
                            <a:schemeClr val="dk1"/>
                          </a:solidFill>
                        </a:rPr>
                        <a:t>Transportes Públicos (%)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731%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cap="none" strike="noStrike"/>
                        <a:t>Emissões de CO₂ </a:t>
                      </a:r>
                      <a:r>
                        <a:rPr lang="pt-PT" sz="1400" u="none" cap="none" strike="noStrike">
                          <a:solidFill>
                            <a:schemeClr val="dk1"/>
                          </a:solidFill>
                        </a:rPr>
                        <a:t>(%)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213% / 6%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33" name="Google Shape;233;p22"/>
          <p:cNvCxnSpPr/>
          <p:nvPr/>
        </p:nvCxnSpPr>
        <p:spPr>
          <a:xfrm>
            <a:off x="723900" y="1200150"/>
            <a:ext cx="2177400" cy="39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4" name="Google Shape;234;p22"/>
          <p:cNvSpPr txBox="1"/>
          <p:nvPr/>
        </p:nvSpPr>
        <p:spPr>
          <a:xfrm>
            <a:off x="858725" y="1259150"/>
            <a:ext cx="1317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PT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Métrica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1924500" y="1123950"/>
            <a:ext cx="1317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PT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Tráfego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8600" y="1211588"/>
            <a:ext cx="369524" cy="36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2"/>
          <p:cNvPicPr preferRelativeResize="0"/>
          <p:nvPr/>
        </p:nvPicPr>
        <p:blipFill rotWithShape="1">
          <a:blip r:embed="rId3">
            <a:alphaModFix/>
          </a:blip>
          <a:srcRect b="10" l="0" r="51269" t="0"/>
          <a:stretch/>
        </p:blipFill>
        <p:spPr>
          <a:xfrm>
            <a:off x="4070025" y="1211600"/>
            <a:ext cx="180076" cy="3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625" y="1211588"/>
            <a:ext cx="369524" cy="36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2"/>
          <p:cNvPicPr preferRelativeResize="0"/>
          <p:nvPr/>
        </p:nvPicPr>
        <p:blipFill rotWithShape="1">
          <a:blip r:embed="rId3">
            <a:alphaModFix/>
          </a:blip>
          <a:srcRect b="10" l="0" r="51269" t="0"/>
          <a:stretch/>
        </p:blipFill>
        <p:spPr>
          <a:xfrm>
            <a:off x="8108625" y="1211600"/>
            <a:ext cx="180076" cy="3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2"/>
          <p:cNvSpPr txBox="1"/>
          <p:nvPr/>
        </p:nvSpPr>
        <p:spPr>
          <a:xfrm>
            <a:off x="3242400" y="1606650"/>
            <a:ext cx="1007700" cy="11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755%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717%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309%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2"/>
          <p:cNvSpPr txBox="1"/>
          <p:nvPr/>
        </p:nvSpPr>
        <p:spPr>
          <a:xfrm>
            <a:off x="7053775" y="1606650"/>
            <a:ext cx="1007700" cy="11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195%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352%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115%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2"/>
          <p:cNvSpPr/>
          <p:nvPr/>
        </p:nvSpPr>
        <p:spPr>
          <a:xfrm rot="-2700000">
            <a:off x="8158066" y="2878531"/>
            <a:ext cx="548573" cy="26092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776000" y="3249700"/>
            <a:ext cx="7749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2"/>
          <p:cNvSpPr txBox="1"/>
          <p:nvPr/>
        </p:nvSpPr>
        <p:spPr>
          <a:xfrm>
            <a:off x="586725" y="3097300"/>
            <a:ext cx="78939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•"/>
            </a:pP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As emissões de CO₂ no 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modelo tradicional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são mais de 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200% superiores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do que as emissões do modelo proposto.</a:t>
            </a:r>
            <a:endParaRPr b="0" i="0" sz="17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2"/>
          <p:cNvSpPr txBox="1"/>
          <p:nvPr/>
        </p:nvSpPr>
        <p:spPr>
          <a:xfrm>
            <a:off x="601725" y="3777400"/>
            <a:ext cx="78939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•"/>
            </a:pP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As emissões de CO₂ no 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modelo </a:t>
            </a:r>
            <a:r>
              <a:rPr b="0" i="1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gap-based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utilizado na Alemanha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são mais de 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6% superiores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do que as emissões do modelo proposto.</a:t>
            </a:r>
            <a:endParaRPr b="0" i="0" sz="17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2"/>
          <p:cNvSpPr/>
          <p:nvPr/>
        </p:nvSpPr>
        <p:spPr>
          <a:xfrm rot="-2700000">
            <a:off x="8158066" y="3544631"/>
            <a:ext cx="548573" cy="26092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/>
          <p:nvPr/>
        </p:nvSpPr>
        <p:spPr>
          <a:xfrm>
            <a:off x="2982100" y="890650"/>
            <a:ext cx="30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53" name="Google Shape;253;p23"/>
          <p:cNvSpPr txBox="1"/>
          <p:nvPr>
            <p:ph type="title"/>
          </p:nvPr>
        </p:nvSpPr>
        <p:spPr>
          <a:xfrm>
            <a:off x="2862888" y="236697"/>
            <a:ext cx="83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pt-PT" sz="2800"/>
              <a:t>Redução das emissões de CO₂</a:t>
            </a:r>
            <a:endParaRPr b="0" sz="4100"/>
          </a:p>
        </p:txBody>
      </p:sp>
      <p:cxnSp>
        <p:nvCxnSpPr>
          <p:cNvPr id="254" name="Google Shape;254;p23"/>
          <p:cNvCxnSpPr/>
          <p:nvPr/>
        </p:nvCxnSpPr>
        <p:spPr>
          <a:xfrm>
            <a:off x="3238400" y="893975"/>
            <a:ext cx="1041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5" name="Google Shape;2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1488" y="1025625"/>
            <a:ext cx="5653424" cy="363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61" name="Google Shape;261;p24"/>
          <p:cNvSpPr txBox="1"/>
          <p:nvPr>
            <p:ph type="ctrTitle"/>
          </p:nvPr>
        </p:nvSpPr>
        <p:spPr>
          <a:xfrm>
            <a:off x="299287" y="1885277"/>
            <a:ext cx="85446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pt-PT" sz="4600">
                <a:latin typeface="Poppins Medium"/>
                <a:ea typeface="Poppins Medium"/>
                <a:cs typeface="Poppins Medium"/>
                <a:sym typeface="Poppins Medium"/>
              </a:rPr>
              <a:t>Obrigado!</a:t>
            </a:r>
            <a:endParaRPr sz="46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pt-PT" sz="2500">
                <a:latin typeface="Poppins Medium"/>
                <a:ea typeface="Poppins Medium"/>
                <a:cs typeface="Poppins Medium"/>
                <a:sym typeface="Poppins Medium"/>
              </a:rPr>
              <a:t>Equipa SmartTLS</a:t>
            </a:r>
            <a:endParaRPr sz="25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262" name="Google Shape;262;p24"/>
          <p:cNvCxnSpPr/>
          <p:nvPr/>
        </p:nvCxnSpPr>
        <p:spPr>
          <a:xfrm flipH="1" rot="10800000">
            <a:off x="3193900" y="3148025"/>
            <a:ext cx="2731800" cy="9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299287" y="1504277"/>
            <a:ext cx="85446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pt-PT" sz="4600">
                <a:latin typeface="Poppins Medium"/>
                <a:ea typeface="Poppins Medium"/>
                <a:cs typeface="Poppins Medium"/>
                <a:sym typeface="Poppins Medium"/>
              </a:rPr>
              <a:t>Inteligência Artificial na Gestão de Tráfego</a:t>
            </a:r>
            <a:endParaRPr sz="46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 flipH="1" rot="10800000">
            <a:off x="3193900" y="3148025"/>
            <a:ext cx="2731800" cy="9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1050" y="3553600"/>
            <a:ext cx="685550" cy="6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928" y="2575226"/>
            <a:ext cx="2409740" cy="163273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743925" y="2851000"/>
            <a:ext cx="446700" cy="1240800"/>
          </a:xfrm>
          <a:prstGeom prst="ellipse">
            <a:avLst/>
          </a:prstGeom>
          <a:solidFill>
            <a:srgbClr val="EEECE1">
              <a:alpha val="13333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6878" y="2575226"/>
            <a:ext cx="2409740" cy="163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497575" y="1056900"/>
            <a:ext cx="8116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940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•"/>
            </a:pP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Desenvolvemos um modelo de 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Inteligência Artificial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, usando Reinforcement Learning, que otimiza o tráfego nas 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3 interseções semaforizadas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no centro da cidade de Aveiro.</a:t>
            </a:r>
            <a:endParaRPr b="0" i="0" sz="17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 txBox="1"/>
          <p:nvPr>
            <p:ph type="title"/>
          </p:nvPr>
        </p:nvSpPr>
        <p:spPr>
          <a:xfrm>
            <a:off x="2862888" y="84297"/>
            <a:ext cx="83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lang="pt-PT" sz="3400"/>
              <a:t>Introdução</a:t>
            </a:r>
            <a:endParaRPr b="0" sz="3400"/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4336" y="2575227"/>
            <a:ext cx="2409740" cy="16327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5"/>
          <p:cNvCxnSpPr/>
          <p:nvPr/>
        </p:nvCxnSpPr>
        <p:spPr>
          <a:xfrm>
            <a:off x="3086000" y="741575"/>
            <a:ext cx="1041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15"/>
          <p:cNvSpPr txBox="1"/>
          <p:nvPr/>
        </p:nvSpPr>
        <p:spPr>
          <a:xfrm>
            <a:off x="1189925" y="1678950"/>
            <a:ext cx="165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Reduzir</a:t>
            </a:r>
            <a:r>
              <a:rPr b="0" i="0" lang="pt-PT" sz="1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as emissões de </a:t>
            </a:r>
            <a:r>
              <a:rPr b="0" i="0" lang="pt-PT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CO₂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3949950" y="1665900"/>
            <a:ext cx="171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Melhorar</a:t>
            </a:r>
            <a:r>
              <a:rPr b="0" i="0" lang="pt-PT" sz="1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os </a:t>
            </a:r>
            <a:r>
              <a:rPr b="0" i="0" lang="pt-PT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transportes públicos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7177825" y="1665900"/>
            <a:ext cx="1551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Reduzir</a:t>
            </a:r>
            <a:r>
              <a:rPr b="0" i="0" lang="pt-PT" sz="1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os </a:t>
            </a:r>
            <a:endParaRPr b="0" i="0" sz="1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tempos</a:t>
            </a:r>
            <a:r>
              <a:rPr b="0" i="0" lang="pt-PT" sz="1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endParaRPr b="0" i="0" sz="1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viagem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650" y="1794000"/>
            <a:ext cx="446600" cy="4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54675" y="1794000"/>
            <a:ext cx="424200" cy="4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95875" y="1794000"/>
            <a:ext cx="424200" cy="4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/>
          <p:nvPr/>
        </p:nvSpPr>
        <p:spPr>
          <a:xfrm>
            <a:off x="8193575" y="3042700"/>
            <a:ext cx="299100" cy="857400"/>
          </a:xfrm>
          <a:prstGeom prst="ellipse">
            <a:avLst/>
          </a:prstGeom>
          <a:solidFill>
            <a:srgbClr val="EEECE1">
              <a:alpha val="13333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3484525" y="3067050"/>
            <a:ext cx="299100" cy="744900"/>
          </a:xfrm>
          <a:prstGeom prst="ellipse">
            <a:avLst/>
          </a:prstGeom>
          <a:solidFill>
            <a:srgbClr val="EEECE1">
              <a:alpha val="13333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3665500" y="4207975"/>
            <a:ext cx="197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P25 - Escola da Glória</a:t>
            </a:r>
            <a:endParaRPr b="1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6422950" y="4207975"/>
            <a:ext cx="197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P30 - Dr. Mário Sacramento I</a:t>
            </a:r>
            <a:endParaRPr b="1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903750" y="4200175"/>
            <a:ext cx="209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P33 - Esquina dos Bombeiros Velhos</a:t>
            </a:r>
            <a:endParaRPr b="1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PT">
                <a:solidFill>
                  <a:schemeClr val="dk1"/>
                </a:solidFill>
              </a:r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/>
          <p:nvPr/>
        </p:nvSpPr>
        <p:spPr>
          <a:xfrm>
            <a:off x="605600" y="3114275"/>
            <a:ext cx="2437500" cy="12903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3215975" y="3114275"/>
            <a:ext cx="2570400" cy="12903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 txBox="1"/>
          <p:nvPr>
            <p:ph type="title"/>
          </p:nvPr>
        </p:nvSpPr>
        <p:spPr>
          <a:xfrm>
            <a:off x="2862888" y="84297"/>
            <a:ext cx="83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lang="pt-PT" sz="3400"/>
              <a:t>Enquadramento</a:t>
            </a:r>
            <a:endParaRPr b="0" sz="3400"/>
          </a:p>
        </p:txBody>
      </p:sp>
      <p:cxnSp>
        <p:nvCxnSpPr>
          <p:cNvPr id="127" name="Google Shape;127;p16"/>
          <p:cNvCxnSpPr/>
          <p:nvPr/>
        </p:nvCxnSpPr>
        <p:spPr>
          <a:xfrm>
            <a:off x="3142700" y="741575"/>
            <a:ext cx="1041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16"/>
          <p:cNvSpPr txBox="1"/>
          <p:nvPr/>
        </p:nvSpPr>
        <p:spPr>
          <a:xfrm>
            <a:off x="497575" y="1090900"/>
            <a:ext cx="63543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940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•"/>
            </a:pPr>
            <a:r>
              <a:rPr b="1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Problema Atual em Aveiro: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Elevado tráfego que leva à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redução da qualidade do ar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insatisfação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na utilização dos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transportes públicos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(fraca pontualidade) e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aumento dos tempos médios de viagem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7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b="0" i="0" sz="17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1525" y="2051125"/>
            <a:ext cx="1001800" cy="10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1800" y="1235778"/>
            <a:ext cx="521251" cy="52126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497575" y="2271725"/>
            <a:ext cx="6354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Calibri"/>
              <a:buChar char="•"/>
            </a:pPr>
            <a:r>
              <a:rPr b="1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Inteligência Artificial: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Avanços recentes permitem 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otimizar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de forma adaptativa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problemas muito complexos.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808726" y="3201750"/>
            <a:ext cx="2128884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PT" sz="15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b="0" i="0" lang="pt-PT" sz="15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emissões de CO₂</a:t>
            </a:r>
            <a:r>
              <a:rPr b="0" i="0" lang="pt-PT" sz="15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no modelo Tradicional são até </a:t>
            </a:r>
            <a:r>
              <a:rPr b="0" i="0" lang="pt-PT" sz="15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309%</a:t>
            </a:r>
            <a:r>
              <a:rPr b="0" i="0" lang="pt-PT" sz="15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superiores.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250" y="3287518"/>
            <a:ext cx="465581" cy="49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07453" y="3282171"/>
            <a:ext cx="434671" cy="469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/>
          <p:nvPr/>
        </p:nvSpPr>
        <p:spPr>
          <a:xfrm>
            <a:off x="5939600" y="3114275"/>
            <a:ext cx="2488800" cy="12903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26738" y="3337975"/>
            <a:ext cx="424200" cy="4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3256299" y="3197782"/>
            <a:ext cx="2489751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PT" sz="15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pt-PT" sz="15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tempo de espera </a:t>
            </a:r>
            <a:r>
              <a:rPr b="0" i="0" lang="pt-PT" sz="15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dos </a:t>
            </a:r>
            <a:r>
              <a:rPr b="0" i="0" lang="pt-PT" sz="15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transportes públicos</a:t>
            </a:r>
            <a:r>
              <a:rPr b="0" i="0" lang="pt-PT" sz="15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no modelo Tradicional é até </a:t>
            </a:r>
            <a:r>
              <a:rPr b="0" i="0" lang="pt-PT" sz="15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731%</a:t>
            </a:r>
            <a:r>
              <a:rPr b="0" i="0" lang="pt-PT" sz="15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superior.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5959250" y="3205325"/>
            <a:ext cx="243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PT" sz="15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0" i="0" lang="pt-PT" sz="15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tempo de espera</a:t>
            </a:r>
            <a:r>
              <a:rPr b="0" i="0" lang="pt-PT" sz="15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b="0" i="0" lang="pt-PT" sz="15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restantes veículos</a:t>
            </a:r>
            <a:r>
              <a:rPr b="0" i="0" lang="pt-PT" sz="15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no modelo Tradicional é até </a:t>
            </a:r>
            <a:r>
              <a:rPr b="0" i="0" lang="pt-PT" sz="15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755%</a:t>
            </a:r>
            <a:r>
              <a:rPr b="0" i="0" lang="pt-PT" sz="15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superior.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type="title"/>
          </p:nvPr>
        </p:nvSpPr>
        <p:spPr>
          <a:xfrm>
            <a:off x="2862888" y="84297"/>
            <a:ext cx="83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lang="pt-PT" sz="3400"/>
              <a:t>Facilidade de Adoção</a:t>
            </a:r>
            <a:endParaRPr b="0" sz="3400"/>
          </a:p>
        </p:txBody>
      </p:sp>
      <p:cxnSp>
        <p:nvCxnSpPr>
          <p:cNvPr id="145" name="Google Shape;145;p17"/>
          <p:cNvCxnSpPr/>
          <p:nvPr/>
        </p:nvCxnSpPr>
        <p:spPr>
          <a:xfrm>
            <a:off x="3162200" y="741575"/>
            <a:ext cx="1041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6" name="Google Shape;14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2850" y="652850"/>
            <a:ext cx="404050" cy="4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/>
          <p:nvPr/>
        </p:nvSpPr>
        <p:spPr>
          <a:xfrm>
            <a:off x="1382525" y="3447400"/>
            <a:ext cx="657600" cy="5079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2012600" y="2761600"/>
            <a:ext cx="520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1435625" y="3453025"/>
            <a:ext cx="5514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PT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485400" y="2145625"/>
            <a:ext cx="5275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•"/>
            </a:pPr>
            <a:r>
              <a:rPr b="1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Dados: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Criação de um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micro serviço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destinado a recolher os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dados necessários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, fornecidos pela 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Aveiro Tech City Lab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, para a execução do nosso modelo.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2787025" y="3466000"/>
            <a:ext cx="1918500" cy="4860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2818525" y="3447400"/>
            <a:ext cx="185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PT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Processamento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5844125" y="3140650"/>
            <a:ext cx="1986900" cy="11436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2986700" y="3298600"/>
            <a:ext cx="1041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5844125" y="3133300"/>
            <a:ext cx="19185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PT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Carros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PT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Tempos de Espera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PT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Autocarros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2260575" y="3622750"/>
            <a:ext cx="337500" cy="17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946025" y="3590208"/>
            <a:ext cx="657600" cy="23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1575" y="1209300"/>
            <a:ext cx="2923769" cy="18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/>
        </p:nvSpPr>
        <p:spPr>
          <a:xfrm>
            <a:off x="476500" y="1079700"/>
            <a:ext cx="5275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•"/>
            </a:pPr>
            <a:r>
              <a:rPr b="1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Infraestrutura: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Não são necessários elevados investimentos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adicionais para uma eficiente integração com a infraestrutura existente.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1987025" y="3927925"/>
            <a:ext cx="385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PT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Radares, Câmaras e Informação dos Veículos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425400" y="2868550"/>
            <a:ext cx="3869100" cy="12903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 txBox="1"/>
          <p:nvPr>
            <p:ph type="title"/>
          </p:nvPr>
        </p:nvSpPr>
        <p:spPr>
          <a:xfrm>
            <a:off x="2862888" y="84297"/>
            <a:ext cx="83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lang="pt-PT" sz="3400"/>
              <a:t>Modelo Desenvolvido</a:t>
            </a:r>
            <a:endParaRPr b="0" sz="3400"/>
          </a:p>
        </p:txBody>
      </p:sp>
      <p:cxnSp>
        <p:nvCxnSpPr>
          <p:cNvPr id="168" name="Google Shape;168;p18"/>
          <p:cNvCxnSpPr/>
          <p:nvPr/>
        </p:nvCxnSpPr>
        <p:spPr>
          <a:xfrm>
            <a:off x="3162200" y="741575"/>
            <a:ext cx="1041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18"/>
          <p:cNvSpPr txBox="1"/>
          <p:nvPr/>
        </p:nvSpPr>
        <p:spPr>
          <a:xfrm>
            <a:off x="436800" y="2944138"/>
            <a:ext cx="3857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Multi Agent Reinforcement Learning: 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Vários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agentes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cooperam entre si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de forma a otimizar a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gestão global do tráfego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rodoviário.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0275" y="1034275"/>
            <a:ext cx="3969900" cy="33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7916800" y="1363450"/>
            <a:ext cx="520800" cy="368700"/>
          </a:xfrm>
          <a:prstGeom prst="rect">
            <a:avLst/>
          </a:prstGeom>
          <a:solidFill>
            <a:srgbClr val="EEECE1">
              <a:alpha val="13333"/>
            </a:srgbClr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P30</a:t>
            </a:r>
            <a:endParaRPr b="0" i="0" sz="14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2012600" y="2761600"/>
            <a:ext cx="520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7718350" y="3865650"/>
            <a:ext cx="520800" cy="368700"/>
          </a:xfrm>
          <a:prstGeom prst="rect">
            <a:avLst/>
          </a:prstGeom>
          <a:solidFill>
            <a:srgbClr val="EEECE1">
              <a:alpha val="13333"/>
            </a:srgbClr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P33</a:t>
            </a:r>
            <a:endParaRPr b="0" i="0" sz="14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" name="Google Shape;174;p18"/>
          <p:cNvCxnSpPr/>
          <p:nvPr/>
        </p:nvCxnSpPr>
        <p:spPr>
          <a:xfrm>
            <a:off x="5484550" y="1712975"/>
            <a:ext cx="1812900" cy="2289000"/>
          </a:xfrm>
          <a:prstGeom prst="straightConnector1">
            <a:avLst/>
          </a:prstGeom>
          <a:noFill/>
          <a:ln cap="flat" cmpd="sng" w="38100">
            <a:solidFill>
              <a:srgbClr val="FCE5CD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5" name="Google Shape;175;p18"/>
          <p:cNvCxnSpPr/>
          <p:nvPr/>
        </p:nvCxnSpPr>
        <p:spPr>
          <a:xfrm>
            <a:off x="5430850" y="1671200"/>
            <a:ext cx="2634600" cy="464400"/>
          </a:xfrm>
          <a:prstGeom prst="straightConnector1">
            <a:avLst/>
          </a:prstGeom>
          <a:noFill/>
          <a:ln cap="flat" cmpd="sng" w="38100">
            <a:solidFill>
              <a:srgbClr val="FCE5CD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6" name="Google Shape;176;p18"/>
          <p:cNvCxnSpPr/>
          <p:nvPr/>
        </p:nvCxnSpPr>
        <p:spPr>
          <a:xfrm flipH="1" rot="10800000">
            <a:off x="7289700" y="2143100"/>
            <a:ext cx="776100" cy="1828200"/>
          </a:xfrm>
          <a:prstGeom prst="straightConnector1">
            <a:avLst/>
          </a:prstGeom>
          <a:noFill/>
          <a:ln cap="flat" cmpd="sng" w="38100">
            <a:solidFill>
              <a:srgbClr val="FCE5CD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77" name="Google Shape;1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8300" y="2405400"/>
            <a:ext cx="332700" cy="3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 txBox="1"/>
          <p:nvPr/>
        </p:nvSpPr>
        <p:spPr>
          <a:xfrm>
            <a:off x="4714150" y="1119400"/>
            <a:ext cx="520800" cy="411000"/>
          </a:xfrm>
          <a:prstGeom prst="rect">
            <a:avLst/>
          </a:prstGeom>
          <a:solidFill>
            <a:srgbClr val="EEECE1">
              <a:alpha val="13333"/>
            </a:srgbClr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P25</a:t>
            </a:r>
            <a:endParaRPr b="0" i="0" sz="14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80" name="Google Shape;180;p18"/>
          <p:cNvSpPr txBox="1"/>
          <p:nvPr/>
        </p:nvSpPr>
        <p:spPr>
          <a:xfrm>
            <a:off x="724925" y="1050975"/>
            <a:ext cx="3407100" cy="17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•"/>
            </a:pPr>
            <a:r>
              <a:rPr b="1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Reinforcement Learning: 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Agente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responsável por uma interseção semaforizada, que 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prioriza os transportes públicos 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 promove a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redução do tempo de espera 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dos restantes veículos.</a:t>
            </a:r>
            <a:endParaRPr b="0" i="0" sz="17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type="title"/>
          </p:nvPr>
        </p:nvSpPr>
        <p:spPr>
          <a:xfrm>
            <a:off x="2862888" y="84297"/>
            <a:ext cx="83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lang="pt-PT" sz="3400"/>
              <a:t>Simulação</a:t>
            </a:r>
            <a:endParaRPr b="0" sz="3400"/>
          </a:p>
        </p:txBody>
      </p:sp>
      <p:cxnSp>
        <p:nvCxnSpPr>
          <p:cNvPr id="186" name="Google Shape;186;p19"/>
          <p:cNvCxnSpPr/>
          <p:nvPr/>
        </p:nvCxnSpPr>
        <p:spPr>
          <a:xfrm>
            <a:off x="3238400" y="741575"/>
            <a:ext cx="1041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" name="Google Shape;18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513" y="1126875"/>
            <a:ext cx="4874575" cy="30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/>
          <p:nvPr/>
        </p:nvSpPr>
        <p:spPr>
          <a:xfrm>
            <a:off x="1790600" y="2152750"/>
            <a:ext cx="455700" cy="472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2531625" y="3043600"/>
            <a:ext cx="455700" cy="472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2831900" y="2335500"/>
            <a:ext cx="455700" cy="472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6700" y="2571725"/>
            <a:ext cx="304800" cy="30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19"/>
          <p:cNvCxnSpPr>
            <a:stCxn id="189" idx="4"/>
            <a:endCxn id="190" idx="2"/>
          </p:cNvCxnSpPr>
          <p:nvPr/>
        </p:nvCxnSpPr>
        <p:spPr>
          <a:xfrm>
            <a:off x="2018450" y="2625250"/>
            <a:ext cx="513300" cy="6546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4" name="Google Shape;194;p19"/>
          <p:cNvCxnSpPr>
            <a:stCxn id="191" idx="4"/>
            <a:endCxn id="190" idx="7"/>
          </p:cNvCxnSpPr>
          <p:nvPr/>
        </p:nvCxnSpPr>
        <p:spPr>
          <a:xfrm flipH="1">
            <a:off x="2920550" y="2808000"/>
            <a:ext cx="139200" cy="3048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5" name="Google Shape;195;p19"/>
          <p:cNvCxnSpPr>
            <a:stCxn id="189" idx="7"/>
            <a:endCxn id="191" idx="1"/>
          </p:cNvCxnSpPr>
          <p:nvPr/>
        </p:nvCxnSpPr>
        <p:spPr>
          <a:xfrm>
            <a:off x="2179564" y="2221946"/>
            <a:ext cx="719100" cy="1827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96" name="Google Shape;1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0263" y="1094100"/>
            <a:ext cx="3040337" cy="31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0" y="0"/>
            <a:ext cx="9510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888" y="316100"/>
            <a:ext cx="8008222" cy="451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/>
          <p:nvPr/>
        </p:nvSpPr>
        <p:spPr>
          <a:xfrm>
            <a:off x="6073759" y="1299435"/>
            <a:ext cx="2256600" cy="7719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3907767" y="1299431"/>
            <a:ext cx="1729800" cy="7719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1228350" y="1299435"/>
            <a:ext cx="2256600" cy="7719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 txBox="1"/>
          <p:nvPr>
            <p:ph type="title"/>
          </p:nvPr>
        </p:nvSpPr>
        <p:spPr>
          <a:xfrm>
            <a:off x="2862888" y="84297"/>
            <a:ext cx="83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lang="pt-PT" sz="3400"/>
              <a:t>Funcionamento do Modelo</a:t>
            </a:r>
            <a:endParaRPr b="0" sz="3400"/>
          </a:p>
        </p:txBody>
      </p:sp>
      <p:cxnSp>
        <p:nvCxnSpPr>
          <p:cNvPr id="212" name="Google Shape;212;p21"/>
          <p:cNvCxnSpPr/>
          <p:nvPr/>
        </p:nvCxnSpPr>
        <p:spPr>
          <a:xfrm>
            <a:off x="3162200" y="741575"/>
            <a:ext cx="1041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" name="Google Shape;213;p21"/>
          <p:cNvSpPr txBox="1"/>
          <p:nvPr/>
        </p:nvSpPr>
        <p:spPr>
          <a:xfrm>
            <a:off x="669000" y="2377725"/>
            <a:ext cx="780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•"/>
            </a:pPr>
            <a:r>
              <a:rPr b="1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Treino do Modelo: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Em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diferentes cenários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de tráfego: baixo, médio, alto e em situações extremas.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669000" y="3257550"/>
            <a:ext cx="780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Calibri"/>
              <a:buChar char="•"/>
            </a:pPr>
            <a:r>
              <a:rPr b="1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Avaliação: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Comparação entre um modelo baseado em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tempos fixos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, modelo </a:t>
            </a:r>
            <a:r>
              <a:rPr b="0" i="1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gap-based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(utilizado na 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Alemanha</a:t>
            </a:r>
            <a:r>
              <a:rPr b="0" i="0" lang="pt-PT" sz="1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) e o modelo proposto baseado em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orquestração global com Inteligência Artificial.</a:t>
            </a:r>
            <a:endParaRPr b="0" i="0" sz="17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16" name="Google Shape;216;p21"/>
          <p:cNvSpPr txBox="1"/>
          <p:nvPr/>
        </p:nvSpPr>
        <p:spPr>
          <a:xfrm>
            <a:off x="1634606" y="1367771"/>
            <a:ext cx="183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0" i="0" sz="14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Parametrizável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1879" y="1386597"/>
            <a:ext cx="489339" cy="471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602" y="1386597"/>
            <a:ext cx="489339" cy="471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7054" y="1305653"/>
            <a:ext cx="593103" cy="5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 txBox="1"/>
          <p:nvPr/>
        </p:nvSpPr>
        <p:spPr>
          <a:xfrm>
            <a:off x="4125156" y="1367771"/>
            <a:ext cx="183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0" i="0" sz="14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PT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        Escalável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6740157" y="1208700"/>
            <a:ext cx="1656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PT" sz="16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Ajusta-se</a:t>
            </a:r>
            <a:r>
              <a:rPr b="0" i="0" lang="pt-PT" sz="16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dinamicamente</a:t>
            </a:r>
            <a:endParaRPr b="0" i="0" sz="16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PT" sz="16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ao tráfego</a:t>
            </a:r>
            <a:endParaRPr b="0" i="0" sz="13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